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Calibri" panose="020F0502020204030204" pitchFamily="34" charset="0"/>
      <p:regular r:id="rId14"/>
      <p:bold r:id="rId15"/>
      <p:italic r:id="rId16"/>
      <p:boldItalic r:id="rId17"/>
    </p:embeddedFont>
    <p:embeddedFont>
      <p:font typeface="Roboto" panose="02000000000000000000" pitchFamily="2"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61" d="100"/>
          <a:sy n="161" d="100"/>
        </p:scale>
        <p:origin x="784"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drive.google.com/file/d/1l-D-hKNWYBje3XadnsjmrsgbY0Z28Fo3/view?usp=sharin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e3c029d5e7_0_1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e3c029d5e7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Paste link in chat</a:t>
            </a:r>
            <a:endParaRPr/>
          </a:p>
          <a:p>
            <a:pPr marL="0" lvl="0" indent="0" algn="l" rtl="0">
              <a:spcBef>
                <a:spcPts val="0"/>
              </a:spcBef>
              <a:spcAft>
                <a:spcPts val="0"/>
              </a:spcAft>
              <a:buNone/>
            </a:pPr>
            <a:r>
              <a:rPr lang="en"/>
              <a:t>https://docs.google.com/document/d/1OfYCKcoqXPTbQ11ed6MTSitNlro8ccJt6TIJMapVjI0/edit?usp=sharing</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e3c029d5e7_0_1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e3c029d5e7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e3c029d5e7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e3c029d5e7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Welcome! To those who may be new to this group, the HyFlex Learning Community is a community of educators working together to improve student access to high quality and equitable learning by using Hybid-Flexible (HyFlex) learning environments. HyFlex learning experiences are available in the classroom or online, and support students choosing which participation mode is best for them. This is the 2nd webinar hosted by this community as in and today we are focused on supporting students in understanding and making effective choices among available participation modes. We would like your input as we create a shareable resource we can all use and modify for our own students and hope that you have ideas, questions and suggestions! Since you are here, you have likely visited our website, hyflexlearning.org. But if you haven’t yet, please do visit and join the group.</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e3c029d5e7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e3c029d5e7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would like to start with a poll to see who are audience is. What is your current, or future, role related to supporting HyFlex learners?  DISCUSS Results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e3c029d5e7_0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e3c029d5e7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Open ended responses</a:t>
            </a:r>
            <a:endParaRPr/>
          </a:p>
          <a:p>
            <a:pPr marL="0" lvl="0" indent="0" algn="l" rtl="0">
              <a:spcBef>
                <a:spcPts val="0"/>
              </a:spcBef>
              <a:spcAft>
                <a:spcPts val="0"/>
              </a:spcAft>
              <a:buNone/>
            </a:pPr>
            <a:r>
              <a:rPr lang="en"/>
              <a:t>Next, please type a response to this question: What does your institution currently do, or plan to do, to help students choose their HyFlex participation mode and prepare them for HyFlex classes?  DISCUSS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e3c029d5e7_0_1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e3c029d5e7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Lots of information published around supporting faculty to support students. It can be harder to find student support documentation. Here are two examples from Grand Valley State University.</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e3e3e92e1c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e3e3e92e1c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e3c029d5e7_0_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e3c029d5e7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Resources such as these help support the accessibility principle of HyFlex learning. Providing students with the support they need to participate in the delivery model they choose and not be limited by technology issues.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e3c029d5e7_0_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e3c029d5e7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Ashley</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e3c029d5e7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e3c029d5e7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u="sng">
                <a:solidFill>
                  <a:schemeClr val="hlink"/>
                </a:solidFill>
                <a:hlinkClick r:id="rId3"/>
              </a:rPr>
              <a:t>https://drive.google.com/file/d/1l-D-hKNWYBje3XadnsjmrsgbY0Z28Fo3/view?usp=sharing</a:t>
            </a:r>
            <a:endParaRPr sz="1400">
              <a:solidFill>
                <a:schemeClr val="dk1"/>
              </a:solidFill>
            </a:endParaRPr>
          </a:p>
          <a:p>
            <a:pPr marL="0" lvl="0" indent="0" algn="l" rtl="0">
              <a:spcBef>
                <a:spcPts val="0"/>
              </a:spcBef>
              <a:spcAft>
                <a:spcPts val="0"/>
              </a:spcAft>
              <a:buNone/>
            </a:pP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Share in chat</a:t>
            </a:r>
            <a:endParaRPr sz="1400">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3" name="Google Shape;13;p2"/>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57"/>
        <p:cNvGrpSpPr/>
        <p:nvPr/>
      </p:nvGrpSpPr>
      <p:grpSpPr>
        <a:xfrm>
          <a:off x="0" y="0"/>
          <a:ext cx="0" cy="0"/>
          <a:chOff x="0" y="0"/>
          <a:chExt cx="0" cy="0"/>
        </a:xfrm>
      </p:grpSpPr>
      <p:sp>
        <p:nvSpPr>
          <p:cNvPr id="58" name="Google Shape;58;p11"/>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60" name="Google Shape;60;p1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p1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7" name="Google Shape;17;p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0" name="Google Shape;30;p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5" name="Google Shape;35;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Clr>
                <a:schemeClr val="lt1"/>
              </a:buClr>
              <a:buSzPts val="1200"/>
              <a:buChar char="●"/>
              <a:defRPr sz="1200">
                <a:solidFill>
                  <a:schemeClr val="lt1"/>
                </a:solidFill>
              </a:defRPr>
            </a:lvl1pPr>
            <a:lvl2pPr marL="914400" lvl="1" indent="-304800">
              <a:spcBef>
                <a:spcPts val="0"/>
              </a:spcBef>
              <a:spcAft>
                <a:spcPts val="0"/>
              </a:spcAft>
              <a:buClr>
                <a:schemeClr val="lt1"/>
              </a:buClr>
              <a:buSzPts val="1200"/>
              <a:buChar char="○"/>
              <a:defRPr sz="1200">
                <a:solidFill>
                  <a:schemeClr val="lt1"/>
                </a:solidFill>
              </a:defRPr>
            </a:lvl2pPr>
            <a:lvl3pPr marL="1371600" lvl="2" indent="-304800">
              <a:spcBef>
                <a:spcPts val="0"/>
              </a:spcBef>
              <a:spcAft>
                <a:spcPts val="0"/>
              </a:spcAft>
              <a:buClr>
                <a:schemeClr val="lt1"/>
              </a:buClr>
              <a:buSzPts val="1200"/>
              <a:buChar char="■"/>
              <a:defRPr sz="1200">
                <a:solidFill>
                  <a:schemeClr val="lt1"/>
                </a:solidFill>
              </a:defRPr>
            </a:lvl3pPr>
            <a:lvl4pPr marL="1828800" lvl="3" indent="-304800">
              <a:spcBef>
                <a:spcPts val="0"/>
              </a:spcBef>
              <a:spcAft>
                <a:spcPts val="0"/>
              </a:spcAft>
              <a:buClr>
                <a:schemeClr val="lt1"/>
              </a:buClr>
              <a:buSzPts val="1200"/>
              <a:buChar char="●"/>
              <a:defRPr sz="1200">
                <a:solidFill>
                  <a:schemeClr val="lt1"/>
                </a:solidFill>
              </a:defRPr>
            </a:lvl4pPr>
            <a:lvl5pPr marL="2286000" lvl="4" indent="-304800">
              <a:spcBef>
                <a:spcPts val="0"/>
              </a:spcBef>
              <a:spcAft>
                <a:spcPts val="0"/>
              </a:spcAft>
              <a:buClr>
                <a:schemeClr val="lt1"/>
              </a:buClr>
              <a:buSzPts val="1200"/>
              <a:buChar char="○"/>
              <a:defRPr sz="1200">
                <a:solidFill>
                  <a:schemeClr val="lt1"/>
                </a:solidFill>
              </a:defRPr>
            </a:lvl5pPr>
            <a:lvl6pPr marL="2743200" lvl="5" indent="-304800">
              <a:spcBef>
                <a:spcPts val="0"/>
              </a:spcBef>
              <a:spcAft>
                <a:spcPts val="0"/>
              </a:spcAft>
              <a:buClr>
                <a:schemeClr val="lt1"/>
              </a:buClr>
              <a:buSzPts val="1200"/>
              <a:buChar char="■"/>
              <a:defRPr sz="1200">
                <a:solidFill>
                  <a:schemeClr val="lt1"/>
                </a:solidFill>
              </a:defRPr>
            </a:lvl6pPr>
            <a:lvl7pPr marL="3200400" lvl="6" indent="-304800">
              <a:spcBef>
                <a:spcPts val="0"/>
              </a:spcBef>
              <a:spcAft>
                <a:spcPts val="0"/>
              </a:spcAft>
              <a:buClr>
                <a:schemeClr val="lt1"/>
              </a:buClr>
              <a:buSzPts val="1200"/>
              <a:buChar char="●"/>
              <a:defRPr sz="1200">
                <a:solidFill>
                  <a:schemeClr val="lt1"/>
                </a:solidFill>
              </a:defRPr>
            </a:lvl7pPr>
            <a:lvl8pPr marL="3657600" lvl="7" indent="-304800">
              <a:spcBef>
                <a:spcPts val="0"/>
              </a:spcBef>
              <a:spcAft>
                <a:spcPts val="0"/>
              </a:spcAft>
              <a:buClr>
                <a:schemeClr val="lt1"/>
              </a:buClr>
              <a:buSzPts val="1200"/>
              <a:buChar char="○"/>
              <a:defRPr sz="1200">
                <a:solidFill>
                  <a:schemeClr val="lt1"/>
                </a:solidFill>
              </a:defRPr>
            </a:lvl8pPr>
            <a:lvl9pPr marL="4114800" lvl="8" indent="-304800">
              <a:spcBef>
                <a:spcPts val="0"/>
              </a:spcBef>
              <a:spcAft>
                <a:spcPts val="0"/>
              </a:spcAft>
              <a:buClr>
                <a:schemeClr val="lt1"/>
              </a:buClr>
              <a:buSzPts val="1200"/>
              <a:buChar char="■"/>
              <a:defRPr sz="1200">
                <a:solidFill>
                  <a:schemeClr val="lt1"/>
                </a:solidFill>
              </a:defRPr>
            </a:lvl9pPr>
          </a:lstStyle>
          <a:p>
            <a:endParaRPr/>
          </a:p>
        </p:txBody>
      </p:sp>
      <p:sp>
        <p:nvSpPr>
          <p:cNvPr id="41" name="Google Shape;41;p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44" name="Google Shape;44;p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a:endParaRPr/>
          </a:p>
        </p:txBody>
      </p:sp>
      <p:sp>
        <p:nvSpPr>
          <p:cNvPr id="49" name="Google Shape;49;p9"/>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0"/>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6" name="Google Shape;56;p1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menti.com/mne4xjpqmy"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menti.com/mne4xjpqmy"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nam02.safelinks.protection.outlook.com/?url=https%3A%2F%2Fwakelet.com%2Fi%2Finvite%3Fcode%3Dc22f970&amp;data=04%7C01%7Cghinck%40stthomas.edu%7C17e0aa36a5fa4a576ebc08d94234d93f%7Ca081ff79318c45ec95f338ebc2801472%7C1%7C0%7C637613617644738995%7CUnknown%7CTWFpbGZsb3d8eyJWIjoiMC4wLjAwMDAiLCJQIjoiV2luMzIiLCJBTiI6Ik1haWwiLCJXVCI6Mn0%3D%7C3000&amp;sdata=9pazd2%2FoGiaTe6J2HZ%2BNK7B3jbqXeKlvj9tggqm%2BaxA%3D&amp;reserved=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66"/>
        <p:cNvGrpSpPr/>
        <p:nvPr/>
      </p:nvGrpSpPr>
      <p:grpSpPr>
        <a:xfrm>
          <a:off x="0" y="0"/>
          <a:ext cx="0" cy="0"/>
          <a:chOff x="0" y="0"/>
          <a:chExt cx="0" cy="0"/>
        </a:xfrm>
      </p:grpSpPr>
      <p:sp>
        <p:nvSpPr>
          <p:cNvPr id="67" name="Google Shape;67;p13"/>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sz="6600"/>
              <a:t>HyFlex Learning Community Webinar</a:t>
            </a:r>
            <a:endParaRPr/>
          </a:p>
        </p:txBody>
      </p:sp>
      <p:sp>
        <p:nvSpPr>
          <p:cNvPr id="68" name="Google Shape;68;p13"/>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Autofit/>
          </a:bodyPr>
          <a:lstStyle/>
          <a:p>
            <a:pPr marL="0" lvl="0" indent="0" algn="l" rtl="0">
              <a:lnSpc>
                <a:spcPct val="70000"/>
              </a:lnSpc>
              <a:spcBef>
                <a:spcPts val="1000"/>
              </a:spcBef>
              <a:spcAft>
                <a:spcPts val="0"/>
              </a:spcAft>
              <a:buClr>
                <a:schemeClr val="dk1"/>
              </a:buClr>
              <a:buSzPts val="440"/>
              <a:buFont typeface="Arial"/>
              <a:buNone/>
            </a:pPr>
            <a:r>
              <a:rPr lang="en" sz="4080" i="1">
                <a:solidFill>
                  <a:srgbClr val="FFFFFF"/>
                </a:solidFill>
                <a:latin typeface="Calibri"/>
                <a:ea typeface="Calibri"/>
                <a:cs typeface="Calibri"/>
                <a:sym typeface="Calibri"/>
              </a:rPr>
              <a:t>Supporting HyFlex Learners</a:t>
            </a:r>
            <a:endParaRPr sz="4080" i="1">
              <a:solidFill>
                <a:srgbClr val="FFFFFF"/>
              </a:solidFill>
              <a:latin typeface="Calibri"/>
              <a:ea typeface="Calibri"/>
              <a:cs typeface="Calibri"/>
              <a:sym typeface="Calibri"/>
            </a:endParaRPr>
          </a:p>
          <a:p>
            <a:pPr marL="0" lvl="0" indent="0" algn="l" rtl="0">
              <a:lnSpc>
                <a:spcPct val="80000"/>
              </a:lnSpc>
              <a:spcBef>
                <a:spcPts val="0"/>
              </a:spcBef>
              <a:spcAft>
                <a:spcPts val="0"/>
              </a:spcAft>
              <a:buSzPts val="440"/>
              <a:buNone/>
            </a:pPr>
            <a:endParaRPr sz="72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31"/>
        <p:cNvGrpSpPr/>
        <p:nvPr/>
      </p:nvGrpSpPr>
      <p:grpSpPr>
        <a:xfrm>
          <a:off x="0" y="0"/>
          <a:ext cx="0" cy="0"/>
          <a:chOff x="0" y="0"/>
          <a:chExt cx="0" cy="0"/>
        </a:xfrm>
      </p:grpSpPr>
      <p:sp>
        <p:nvSpPr>
          <p:cNvPr id="132" name="Google Shape;132;p22"/>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Collaborative Support Document</a:t>
            </a:r>
            <a:endParaRPr/>
          </a:p>
        </p:txBody>
      </p:sp>
      <p:pic>
        <p:nvPicPr>
          <p:cNvPr id="133" name="Google Shape;133;p22"/>
          <p:cNvPicPr preferRelativeResize="0"/>
          <p:nvPr/>
        </p:nvPicPr>
        <p:blipFill rotWithShape="1">
          <a:blip r:embed="rId3">
            <a:alphaModFix/>
          </a:blip>
          <a:srcRect r="18354"/>
          <a:stretch/>
        </p:blipFill>
        <p:spPr>
          <a:xfrm>
            <a:off x="521302" y="1919075"/>
            <a:ext cx="4920225" cy="3044425"/>
          </a:xfrm>
          <a:prstGeom prst="rect">
            <a:avLst/>
          </a:prstGeom>
          <a:noFill/>
          <a:ln>
            <a:noFill/>
          </a:ln>
          <a:effectLst>
            <a:outerShdw blurRad="57150" dist="19050" dir="5400000" algn="bl" rotWithShape="0">
              <a:srgbClr val="000000">
                <a:alpha val="50000"/>
              </a:srgbClr>
            </a:outerShdw>
          </a:effectLst>
        </p:spPr>
      </p:pic>
      <p:sp>
        <p:nvSpPr>
          <p:cNvPr id="134" name="Google Shape;134;p22"/>
          <p:cNvSpPr txBox="1"/>
          <p:nvPr/>
        </p:nvSpPr>
        <p:spPr>
          <a:xfrm>
            <a:off x="5629150" y="1956150"/>
            <a:ext cx="3289200" cy="301680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SzPts val="1600"/>
              <a:buFont typeface="Roboto"/>
              <a:buChar char="●"/>
            </a:pPr>
            <a:r>
              <a:rPr lang="en" sz="1600">
                <a:latin typeface="Roboto"/>
                <a:ea typeface="Roboto"/>
                <a:cs typeface="Roboto"/>
                <a:sym typeface="Roboto"/>
              </a:rPr>
              <a:t>Review (5 minutes)</a:t>
            </a:r>
            <a:endParaRPr sz="1600">
              <a:latin typeface="Roboto"/>
              <a:ea typeface="Roboto"/>
              <a:cs typeface="Roboto"/>
              <a:sym typeface="Roboto"/>
            </a:endParaRPr>
          </a:p>
          <a:p>
            <a:pPr marL="457200" lvl="0" indent="-330200" algn="l" rtl="0">
              <a:spcBef>
                <a:spcPts val="0"/>
              </a:spcBef>
              <a:spcAft>
                <a:spcPts val="0"/>
              </a:spcAft>
              <a:buSzPts val="1600"/>
              <a:buFont typeface="Roboto"/>
              <a:buChar char="●"/>
            </a:pPr>
            <a:r>
              <a:rPr lang="en" sz="1600"/>
              <a:t>Discuss and brainstorm</a:t>
            </a:r>
            <a:r>
              <a:rPr lang="en" sz="1300"/>
              <a:t> ways we can support students as they make choices about how they'll participate in their HyFlex course. </a:t>
            </a:r>
            <a:endParaRPr sz="1300"/>
          </a:p>
          <a:p>
            <a:pPr marL="914400" lvl="1" indent="-330200" algn="l" rtl="0">
              <a:spcBef>
                <a:spcPts val="0"/>
              </a:spcBef>
              <a:spcAft>
                <a:spcPts val="0"/>
              </a:spcAft>
              <a:buSzPts val="1600"/>
              <a:buFont typeface="Roboto"/>
              <a:buChar char="○"/>
            </a:pPr>
            <a:r>
              <a:rPr lang="en" sz="1300"/>
              <a:t>What guidance is needed? </a:t>
            </a:r>
            <a:endParaRPr sz="1300"/>
          </a:p>
          <a:p>
            <a:pPr marL="914400" lvl="1" indent="-330200" algn="l" rtl="0">
              <a:spcBef>
                <a:spcPts val="0"/>
              </a:spcBef>
              <a:spcAft>
                <a:spcPts val="0"/>
              </a:spcAft>
              <a:buSzPts val="1600"/>
              <a:buFont typeface="Roboto"/>
              <a:buChar char="○"/>
            </a:pPr>
            <a:r>
              <a:rPr lang="en" sz="1300"/>
              <a:t>What are students likely to use?</a:t>
            </a:r>
            <a:endParaRPr sz="1300"/>
          </a:p>
          <a:p>
            <a:pPr marL="914400" lvl="1" indent="-330200" algn="l" rtl="0">
              <a:spcBef>
                <a:spcPts val="0"/>
              </a:spcBef>
              <a:spcAft>
                <a:spcPts val="0"/>
              </a:spcAft>
              <a:buSzPts val="1600"/>
              <a:buFont typeface="Roboto"/>
              <a:buChar char="○"/>
            </a:pPr>
            <a:r>
              <a:rPr lang="en" sz="1300"/>
              <a:t>How can the HyFlex Learning Community support site support faculty and designers in developing support resources? </a:t>
            </a:r>
            <a:endParaRPr sz="1600">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38"/>
        <p:cNvGrpSpPr/>
        <p:nvPr/>
      </p:nvGrpSpPr>
      <p:grpSpPr>
        <a:xfrm>
          <a:off x="0" y="0"/>
          <a:ext cx="0" cy="0"/>
          <a:chOff x="0" y="0"/>
          <a:chExt cx="0" cy="0"/>
        </a:xfrm>
      </p:grpSpPr>
      <p:sp>
        <p:nvSpPr>
          <p:cNvPr id="139" name="Google Shape;139;p23"/>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a:p>
            <a:pPr marL="0" lvl="0" indent="0" algn="l" rtl="0">
              <a:spcBef>
                <a:spcPts val="1200"/>
              </a:spcBef>
              <a:spcAft>
                <a:spcPts val="0"/>
              </a:spcAft>
              <a:buNone/>
            </a:pPr>
            <a:endParaRPr/>
          </a:p>
          <a:p>
            <a:pPr marL="457200" lvl="0" indent="0" algn="l" rtl="0">
              <a:spcBef>
                <a:spcPts val="1200"/>
              </a:spcBef>
              <a:spcAft>
                <a:spcPts val="1200"/>
              </a:spcAft>
              <a:buNone/>
            </a:pPr>
            <a:endParaRPr/>
          </a:p>
        </p:txBody>
      </p:sp>
      <p:pic>
        <p:nvPicPr>
          <p:cNvPr id="140" name="Google Shape;140;p23"/>
          <p:cNvPicPr preferRelativeResize="0"/>
          <p:nvPr/>
        </p:nvPicPr>
        <p:blipFill>
          <a:blip r:embed="rId3">
            <a:alphaModFix/>
          </a:blip>
          <a:stretch>
            <a:fillRect/>
          </a:stretch>
        </p:blipFill>
        <p:spPr>
          <a:xfrm>
            <a:off x="2196725" y="562925"/>
            <a:ext cx="4750550" cy="4323725"/>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Welcome!</a:t>
            </a:r>
            <a:endParaRPr/>
          </a:p>
        </p:txBody>
      </p:sp>
      <p:pic>
        <p:nvPicPr>
          <p:cNvPr id="74" name="Google Shape;74;p14" title="HyFlex Learning Community home page"/>
          <p:cNvPicPr preferRelativeResize="0"/>
          <p:nvPr/>
        </p:nvPicPr>
        <p:blipFill>
          <a:blip r:embed="rId3">
            <a:alphaModFix/>
          </a:blip>
          <a:stretch>
            <a:fillRect/>
          </a:stretch>
        </p:blipFill>
        <p:spPr>
          <a:xfrm>
            <a:off x="508800" y="1927075"/>
            <a:ext cx="4169999" cy="2943825"/>
          </a:xfrm>
          <a:prstGeom prst="rect">
            <a:avLst/>
          </a:prstGeom>
          <a:noFill/>
          <a:ln>
            <a:noFill/>
          </a:ln>
          <a:effectLst>
            <a:outerShdw blurRad="57150" dist="19050" dir="5400000" algn="bl" rotWithShape="0">
              <a:srgbClr val="000000">
                <a:alpha val="50000"/>
              </a:srgbClr>
            </a:outerShdw>
          </a:effectLst>
        </p:spPr>
      </p:pic>
      <p:sp>
        <p:nvSpPr>
          <p:cNvPr id="75" name="Google Shape;75;p14"/>
          <p:cNvSpPr txBox="1"/>
          <p:nvPr/>
        </p:nvSpPr>
        <p:spPr>
          <a:xfrm>
            <a:off x="1506200" y="4501600"/>
            <a:ext cx="22674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t>https://www.hyflexlearning.org/</a:t>
            </a:r>
            <a:endParaRPr sz="1100"/>
          </a:p>
        </p:txBody>
      </p:sp>
      <p:sp>
        <p:nvSpPr>
          <p:cNvPr id="76" name="Google Shape;76;p14"/>
          <p:cNvSpPr txBox="1"/>
          <p:nvPr/>
        </p:nvSpPr>
        <p:spPr>
          <a:xfrm>
            <a:off x="4919175" y="1922800"/>
            <a:ext cx="3774900" cy="264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latin typeface="Roboto"/>
                <a:ea typeface="Roboto"/>
                <a:cs typeface="Roboto"/>
                <a:sym typeface="Roboto"/>
              </a:rPr>
              <a:t>Webinar Goals:</a:t>
            </a:r>
            <a:br>
              <a:rPr lang="en" sz="1600">
                <a:latin typeface="Roboto"/>
                <a:ea typeface="Roboto"/>
                <a:cs typeface="Roboto"/>
                <a:sym typeface="Roboto"/>
              </a:rPr>
            </a:br>
            <a:endParaRPr sz="1600">
              <a:latin typeface="Roboto"/>
              <a:ea typeface="Roboto"/>
              <a:cs typeface="Roboto"/>
              <a:sym typeface="Roboto"/>
            </a:endParaRPr>
          </a:p>
          <a:p>
            <a:pPr marL="457200" lvl="0" indent="-330200" algn="l" rtl="0">
              <a:spcBef>
                <a:spcPts val="0"/>
              </a:spcBef>
              <a:spcAft>
                <a:spcPts val="0"/>
              </a:spcAft>
              <a:buSzPts val="1600"/>
              <a:buFont typeface="Roboto"/>
              <a:buChar char="●"/>
            </a:pPr>
            <a:r>
              <a:rPr lang="en" sz="1600">
                <a:latin typeface="Roboto"/>
                <a:ea typeface="Roboto"/>
                <a:cs typeface="Roboto"/>
                <a:sym typeface="Roboto"/>
              </a:rPr>
              <a:t>Discuss supporting students in understanding and making effective choices among available participation modes</a:t>
            </a:r>
            <a:endParaRPr sz="1600">
              <a:latin typeface="Roboto"/>
              <a:ea typeface="Roboto"/>
              <a:cs typeface="Roboto"/>
              <a:sym typeface="Roboto"/>
            </a:endParaRPr>
          </a:p>
          <a:p>
            <a:pPr marL="457200" lvl="0" indent="-330200" algn="l" rtl="0">
              <a:spcBef>
                <a:spcPts val="0"/>
              </a:spcBef>
              <a:spcAft>
                <a:spcPts val="0"/>
              </a:spcAft>
              <a:buSzPts val="1600"/>
              <a:buFont typeface="Roboto"/>
              <a:buChar char="●"/>
            </a:pPr>
            <a:r>
              <a:rPr lang="en" sz="1600">
                <a:latin typeface="Roboto"/>
                <a:ea typeface="Roboto"/>
                <a:cs typeface="Roboto"/>
                <a:sym typeface="Roboto"/>
              </a:rPr>
              <a:t>Create a shareable resource we can all use (and modify) for our own students</a:t>
            </a:r>
            <a:endParaRPr sz="1600">
              <a:latin typeface="Roboto"/>
              <a:ea typeface="Roboto"/>
              <a:cs typeface="Roboto"/>
              <a:sym typeface="Roboto"/>
            </a:endParaRPr>
          </a:p>
          <a:p>
            <a:pPr marL="457200" lvl="0" indent="-330200" algn="l" rtl="0">
              <a:spcBef>
                <a:spcPts val="0"/>
              </a:spcBef>
              <a:spcAft>
                <a:spcPts val="0"/>
              </a:spcAft>
              <a:buSzPts val="1600"/>
              <a:buFont typeface="Roboto"/>
              <a:buChar char="●"/>
            </a:pPr>
            <a:r>
              <a:rPr lang="en" sz="1600">
                <a:latin typeface="Roboto"/>
                <a:ea typeface="Roboto"/>
                <a:cs typeface="Roboto"/>
                <a:sym typeface="Roboto"/>
              </a:rPr>
              <a:t>Ideas, questions, and suggestions!</a:t>
            </a:r>
            <a:endParaRPr sz="1600">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80"/>
        <p:cNvGrpSpPr/>
        <p:nvPr/>
      </p:nvGrpSpPr>
      <p:grpSpPr>
        <a:xfrm>
          <a:off x="0" y="0"/>
          <a:ext cx="0" cy="0"/>
          <a:chOff x="0" y="0"/>
          <a:chExt cx="0" cy="0"/>
        </a:xfrm>
      </p:grpSpPr>
      <p:sp>
        <p:nvSpPr>
          <p:cNvPr id="81" name="Google Shape;81;p1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Poll: Role</a:t>
            </a:r>
            <a:endParaRPr/>
          </a:p>
        </p:txBody>
      </p:sp>
      <p:sp>
        <p:nvSpPr>
          <p:cNvPr id="82" name="Google Shape;82;p15"/>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a:solidFill>
                  <a:schemeClr val="dk2"/>
                </a:solidFill>
              </a:rPr>
              <a:t>What is your current or future role related to supporting HyFlex learners?</a:t>
            </a:r>
            <a:endParaRPr>
              <a:solidFill>
                <a:schemeClr val="dk2"/>
              </a:solidFill>
            </a:endParaRPr>
          </a:p>
          <a:p>
            <a:pPr marL="457200" lvl="0" indent="-342900" algn="l" rtl="0">
              <a:spcBef>
                <a:spcPts val="1200"/>
              </a:spcBef>
              <a:spcAft>
                <a:spcPts val="0"/>
              </a:spcAft>
              <a:buClr>
                <a:schemeClr val="dk2"/>
              </a:buClr>
              <a:buSzPts val="1800"/>
              <a:buChar char="●"/>
            </a:pPr>
            <a:r>
              <a:rPr lang="en">
                <a:solidFill>
                  <a:schemeClr val="dk2"/>
                </a:solidFill>
              </a:rPr>
              <a:t>Faculty</a:t>
            </a:r>
            <a:endParaRPr>
              <a:solidFill>
                <a:schemeClr val="dk2"/>
              </a:solidFill>
            </a:endParaRPr>
          </a:p>
          <a:p>
            <a:pPr marL="457200" lvl="0" indent="-342900" algn="l" rtl="0">
              <a:spcBef>
                <a:spcPts val="0"/>
              </a:spcBef>
              <a:spcAft>
                <a:spcPts val="0"/>
              </a:spcAft>
              <a:buClr>
                <a:schemeClr val="dk2"/>
              </a:buClr>
              <a:buSzPts val="1800"/>
              <a:buChar char="●"/>
            </a:pPr>
            <a:r>
              <a:rPr lang="en">
                <a:solidFill>
                  <a:schemeClr val="dk2"/>
                </a:solidFill>
              </a:rPr>
              <a:t>Administration</a:t>
            </a:r>
            <a:endParaRPr>
              <a:solidFill>
                <a:schemeClr val="dk2"/>
              </a:solidFill>
            </a:endParaRPr>
          </a:p>
          <a:p>
            <a:pPr marL="457200" lvl="0" indent="-342900" algn="l" rtl="0">
              <a:spcBef>
                <a:spcPts val="0"/>
              </a:spcBef>
              <a:spcAft>
                <a:spcPts val="0"/>
              </a:spcAft>
              <a:buClr>
                <a:schemeClr val="dk2"/>
              </a:buClr>
              <a:buSzPts val="1800"/>
              <a:buChar char="●"/>
            </a:pPr>
            <a:r>
              <a:rPr lang="en">
                <a:solidFill>
                  <a:schemeClr val="dk2"/>
                </a:solidFill>
              </a:rPr>
              <a:t>Support Staff (ID, IT, ITS)</a:t>
            </a:r>
            <a:endParaRPr>
              <a:solidFill>
                <a:schemeClr val="dk2"/>
              </a:solidFill>
            </a:endParaRPr>
          </a:p>
          <a:p>
            <a:pPr marL="457200" lvl="0" indent="-342900" algn="l" rtl="0">
              <a:spcBef>
                <a:spcPts val="0"/>
              </a:spcBef>
              <a:spcAft>
                <a:spcPts val="0"/>
              </a:spcAft>
              <a:buClr>
                <a:schemeClr val="dk2"/>
              </a:buClr>
              <a:buSzPts val="1800"/>
              <a:buChar char="●"/>
            </a:pPr>
            <a:r>
              <a:rPr lang="en">
                <a:solidFill>
                  <a:schemeClr val="dk2"/>
                </a:solidFill>
              </a:rPr>
              <a:t>Student</a:t>
            </a:r>
            <a:endParaRPr>
              <a:solidFill>
                <a:schemeClr val="dk2"/>
              </a:solidFill>
            </a:endParaRPr>
          </a:p>
          <a:p>
            <a:pPr marL="0" lvl="0" indent="0" algn="l" rtl="0">
              <a:spcBef>
                <a:spcPts val="1200"/>
              </a:spcBef>
              <a:spcAft>
                <a:spcPts val="0"/>
              </a:spcAft>
              <a:buNone/>
            </a:pPr>
            <a:endParaRPr>
              <a:solidFill>
                <a:schemeClr val="dk2"/>
              </a:solidFill>
            </a:endParaRPr>
          </a:p>
          <a:p>
            <a:pPr marL="0" lvl="0" indent="0" algn="l" rtl="0">
              <a:spcBef>
                <a:spcPts val="1200"/>
              </a:spcBef>
              <a:spcAft>
                <a:spcPts val="1200"/>
              </a:spcAft>
              <a:buNone/>
            </a:pPr>
            <a:r>
              <a:rPr lang="en">
                <a:solidFill>
                  <a:schemeClr val="dk2"/>
                </a:solidFill>
              </a:rPr>
              <a:t>Poll link: </a:t>
            </a:r>
            <a:r>
              <a:rPr lang="en" u="sng">
                <a:solidFill>
                  <a:schemeClr val="hlink"/>
                </a:solidFill>
                <a:hlinkClick r:id="rId3"/>
              </a:rPr>
              <a:t>https://www.menti.com/mne4xjpqmy</a:t>
            </a:r>
            <a:r>
              <a:rPr lang="en">
                <a:solidFill>
                  <a:schemeClr val="dk2"/>
                </a:solidFill>
              </a:rPr>
              <a:t> </a:t>
            </a:r>
            <a:endParaRPr>
              <a:solidFill>
                <a:schemeClr val="dk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86"/>
        <p:cNvGrpSpPr/>
        <p:nvPr/>
      </p:nvGrpSpPr>
      <p:grpSpPr>
        <a:xfrm>
          <a:off x="0" y="0"/>
          <a:ext cx="0" cy="0"/>
          <a:chOff x="0" y="0"/>
          <a:chExt cx="0" cy="0"/>
        </a:xfrm>
      </p:grpSpPr>
      <p:sp>
        <p:nvSpPr>
          <p:cNvPr id="87" name="Google Shape;87;p16"/>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Poll: Current Support</a:t>
            </a:r>
            <a:endParaRPr/>
          </a:p>
        </p:txBody>
      </p:sp>
      <p:sp>
        <p:nvSpPr>
          <p:cNvPr id="88" name="Google Shape;88;p16"/>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dk2"/>
                </a:solidFill>
              </a:rPr>
              <a:t>What does your institution currently do to help students choose their HyFlex participation mode and prepare them for HyFlex classes?</a:t>
            </a:r>
            <a:endParaRPr>
              <a:solidFill>
                <a:schemeClr val="dk2"/>
              </a:solidFill>
            </a:endParaRPr>
          </a:p>
          <a:p>
            <a:pPr marL="0" lvl="0" indent="0" algn="l" rtl="0">
              <a:spcBef>
                <a:spcPts val="1200"/>
              </a:spcBef>
              <a:spcAft>
                <a:spcPts val="0"/>
              </a:spcAft>
              <a:buNone/>
            </a:pPr>
            <a:endParaRPr>
              <a:solidFill>
                <a:schemeClr val="dk2"/>
              </a:solidFill>
            </a:endParaRPr>
          </a:p>
          <a:p>
            <a:pPr marL="0" lvl="0" indent="0" algn="l" rtl="0">
              <a:spcBef>
                <a:spcPts val="1200"/>
              </a:spcBef>
              <a:spcAft>
                <a:spcPts val="0"/>
              </a:spcAft>
              <a:buNone/>
            </a:pPr>
            <a:endParaRPr>
              <a:solidFill>
                <a:schemeClr val="dk2"/>
              </a:solidFill>
            </a:endParaRPr>
          </a:p>
          <a:p>
            <a:pPr marL="0" lvl="0" indent="0" algn="l" rtl="0">
              <a:spcBef>
                <a:spcPts val="1200"/>
              </a:spcBef>
              <a:spcAft>
                <a:spcPts val="0"/>
              </a:spcAft>
              <a:buNone/>
            </a:pPr>
            <a:endParaRPr>
              <a:solidFill>
                <a:schemeClr val="dk2"/>
              </a:solidFill>
            </a:endParaRPr>
          </a:p>
          <a:p>
            <a:pPr marL="0" lvl="0" indent="0" algn="l" rtl="0">
              <a:spcBef>
                <a:spcPts val="1200"/>
              </a:spcBef>
              <a:spcAft>
                <a:spcPts val="1200"/>
              </a:spcAft>
              <a:buNone/>
            </a:pPr>
            <a:r>
              <a:rPr lang="en">
                <a:solidFill>
                  <a:schemeClr val="dk2"/>
                </a:solidFill>
              </a:rPr>
              <a:t>Poll link: </a:t>
            </a:r>
            <a:r>
              <a:rPr lang="en" u="sng">
                <a:solidFill>
                  <a:schemeClr val="accent5"/>
                </a:solidFill>
                <a:hlinkClick r:id="rId3">
                  <a:extLst>
                    <a:ext uri="{A12FA001-AC4F-418D-AE19-62706E023703}">
                      <ahyp:hlinkClr xmlns:ahyp="http://schemas.microsoft.com/office/drawing/2018/hyperlinkcolor" val="tx"/>
                    </a:ext>
                  </a:extLst>
                </a:hlinkClick>
              </a:rPr>
              <a:t>https://www.menti.com/mne4xjpqmy</a:t>
            </a:r>
            <a:r>
              <a:rPr lang="en">
                <a:solidFill>
                  <a:schemeClr val="dk2"/>
                </a:solidFill>
              </a:rPr>
              <a:t> </a:t>
            </a:r>
            <a:endParaRPr/>
          </a:p>
        </p:txBody>
      </p:sp>
      <p:pic>
        <p:nvPicPr>
          <p:cNvPr id="89" name="Google Shape;89;p16" title="Students participating in multiple modes of learning"/>
          <p:cNvPicPr preferRelativeResize="0"/>
          <p:nvPr/>
        </p:nvPicPr>
        <p:blipFill>
          <a:blip r:embed="rId4">
            <a:alphaModFix/>
          </a:blip>
          <a:stretch>
            <a:fillRect/>
          </a:stretch>
        </p:blipFill>
        <p:spPr>
          <a:xfrm>
            <a:off x="1356525" y="3159601"/>
            <a:ext cx="6350849" cy="18485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93"/>
        <p:cNvGrpSpPr/>
        <p:nvPr/>
      </p:nvGrpSpPr>
      <p:grpSpPr>
        <a:xfrm>
          <a:off x="0" y="0"/>
          <a:ext cx="0" cy="0"/>
          <a:chOff x="0" y="0"/>
          <a:chExt cx="0" cy="0"/>
        </a:xfrm>
      </p:grpSpPr>
      <p:sp>
        <p:nvSpPr>
          <p:cNvPr id="94" name="Google Shape;94;p17"/>
          <p:cNvSpPr txBox="1">
            <a:spLocks noGrp="1"/>
          </p:cNvSpPr>
          <p:nvPr>
            <p:ph type="title"/>
          </p:nvPr>
        </p:nvSpPr>
        <p:spPr>
          <a:xfrm>
            <a:off x="471900" y="738725"/>
            <a:ext cx="3075000" cy="7677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Sample Student Support Documents  </a:t>
            </a:r>
            <a:endParaRPr/>
          </a:p>
        </p:txBody>
      </p:sp>
      <p:sp>
        <p:nvSpPr>
          <p:cNvPr id="95" name="Google Shape;95;p17"/>
          <p:cNvSpPr txBox="1">
            <a:spLocks noGrp="1"/>
          </p:cNvSpPr>
          <p:nvPr>
            <p:ph type="body" idx="1"/>
          </p:nvPr>
        </p:nvSpPr>
        <p:spPr>
          <a:xfrm>
            <a:off x="5256200" y="4586225"/>
            <a:ext cx="3888000" cy="557400"/>
          </a:xfrm>
          <a:prstGeom prst="rect">
            <a:avLst/>
          </a:prstGeom>
          <a:solidFill>
            <a:srgbClr val="F3F3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2400"/>
              </a:spcBef>
              <a:spcAft>
                <a:spcPts val="600"/>
              </a:spcAft>
              <a:buSzPts val="483"/>
              <a:buNone/>
            </a:pPr>
            <a:r>
              <a:rPr lang="en" sz="683">
                <a:solidFill>
                  <a:srgbClr val="000000"/>
                </a:solidFill>
                <a:latin typeface="Arial"/>
                <a:ea typeface="Arial"/>
                <a:cs typeface="Arial"/>
                <a:sym typeface="Arial"/>
              </a:rPr>
              <a:t>Grand Valley State University. (2021, April). Tips for Teaching HyFlex and Staggered Hybrid Courses with Remote Learners. Retrieved from https://www.gvsu.edu/elearn/help/tips-for-teaching-hyflex-and-staggered-hybrid-courses-137.htm</a:t>
            </a:r>
            <a:endParaRPr sz="683">
              <a:solidFill>
                <a:srgbClr val="000000"/>
              </a:solidFill>
              <a:latin typeface="Arial"/>
              <a:ea typeface="Arial"/>
              <a:cs typeface="Arial"/>
              <a:sym typeface="Arial"/>
            </a:endParaRPr>
          </a:p>
        </p:txBody>
      </p:sp>
      <p:pic>
        <p:nvPicPr>
          <p:cNvPr id="96" name="Google Shape;96;p17" title="Remote student learning expectations document"/>
          <p:cNvPicPr preferRelativeResize="0"/>
          <p:nvPr/>
        </p:nvPicPr>
        <p:blipFill>
          <a:blip r:embed="rId3">
            <a:alphaModFix/>
          </a:blip>
          <a:stretch>
            <a:fillRect/>
          </a:stretch>
        </p:blipFill>
        <p:spPr>
          <a:xfrm>
            <a:off x="5497900" y="168625"/>
            <a:ext cx="3523850" cy="4380451"/>
          </a:xfrm>
          <a:prstGeom prst="rect">
            <a:avLst/>
          </a:prstGeom>
          <a:noFill/>
          <a:ln>
            <a:noFill/>
          </a:ln>
          <a:effectLst>
            <a:outerShdw blurRad="57150" dist="19050" dir="5400000" algn="bl" rotWithShape="0">
              <a:srgbClr val="000000">
                <a:alpha val="50000"/>
              </a:srgbClr>
            </a:outerShdw>
          </a:effectLst>
        </p:spPr>
      </p:pic>
      <p:pic>
        <p:nvPicPr>
          <p:cNvPr id="97" name="Google Shape;97;p17" title="sample agenda"/>
          <p:cNvPicPr preferRelativeResize="0"/>
          <p:nvPr/>
        </p:nvPicPr>
        <p:blipFill>
          <a:blip r:embed="rId4">
            <a:alphaModFix/>
          </a:blip>
          <a:stretch>
            <a:fillRect/>
          </a:stretch>
        </p:blipFill>
        <p:spPr>
          <a:xfrm>
            <a:off x="286000" y="1810350"/>
            <a:ext cx="4970201" cy="3122300"/>
          </a:xfrm>
          <a:prstGeom prst="rect">
            <a:avLst/>
          </a:prstGeom>
          <a:noFill/>
          <a:ln>
            <a:noFill/>
          </a:ln>
          <a:effectLst>
            <a:outerShdw blurRad="57150" dist="19050" dir="5400000" algn="bl" rotWithShape="0">
              <a:srgbClr val="000000">
                <a:alpha val="50000"/>
              </a:srgbClr>
            </a:outerShdw>
          </a:effectLst>
        </p:spPr>
      </p:pic>
      <p:sp>
        <p:nvSpPr>
          <p:cNvPr id="98" name="Google Shape;98;p17"/>
          <p:cNvSpPr txBox="1"/>
          <p:nvPr/>
        </p:nvSpPr>
        <p:spPr>
          <a:xfrm>
            <a:off x="7307425" y="2283200"/>
            <a:ext cx="22341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solidFill>
                  <a:schemeClr val="lt1"/>
                </a:solidFill>
                <a:latin typeface="Roboto"/>
                <a:ea typeface="Roboto"/>
                <a:cs typeface="Roboto"/>
                <a:sym typeface="Roboto"/>
              </a:rPr>
              <a:t>Remote Student </a:t>
            </a:r>
            <a:br>
              <a:rPr lang="en" sz="1600">
                <a:solidFill>
                  <a:schemeClr val="lt1"/>
                </a:solidFill>
                <a:latin typeface="Roboto"/>
                <a:ea typeface="Roboto"/>
                <a:cs typeface="Roboto"/>
                <a:sym typeface="Roboto"/>
              </a:rPr>
            </a:br>
            <a:r>
              <a:rPr lang="en" sz="1600">
                <a:solidFill>
                  <a:schemeClr val="lt1"/>
                </a:solidFill>
                <a:latin typeface="Roboto"/>
                <a:ea typeface="Roboto"/>
                <a:cs typeface="Roboto"/>
                <a:sym typeface="Roboto"/>
              </a:rPr>
              <a:t>Learning Expectations</a:t>
            </a:r>
            <a:endParaRPr sz="1600">
              <a:solidFill>
                <a:schemeClr val="lt1"/>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02"/>
        <p:cNvGrpSpPr/>
        <p:nvPr/>
      </p:nvGrpSpPr>
      <p:grpSpPr>
        <a:xfrm>
          <a:off x="0" y="0"/>
          <a:ext cx="0" cy="0"/>
          <a:chOff x="0" y="0"/>
          <a:chExt cx="0" cy="0"/>
        </a:xfrm>
      </p:grpSpPr>
      <p:sp>
        <p:nvSpPr>
          <p:cNvPr id="103" name="Google Shape;103;p18"/>
          <p:cNvSpPr txBox="1">
            <a:spLocks noGrp="1"/>
          </p:cNvSpPr>
          <p:nvPr>
            <p:ph type="title"/>
          </p:nvPr>
        </p:nvSpPr>
        <p:spPr>
          <a:xfrm>
            <a:off x="471900" y="738725"/>
            <a:ext cx="2547300" cy="7677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Wakelet Collection </a:t>
            </a:r>
            <a:endParaRPr/>
          </a:p>
        </p:txBody>
      </p:sp>
      <p:sp>
        <p:nvSpPr>
          <p:cNvPr id="104" name="Google Shape;104;p18"/>
          <p:cNvSpPr txBox="1"/>
          <p:nvPr/>
        </p:nvSpPr>
        <p:spPr>
          <a:xfrm>
            <a:off x="7307425" y="2283200"/>
            <a:ext cx="22341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solidFill>
                  <a:schemeClr val="lt1"/>
                </a:solidFill>
                <a:latin typeface="Roboto"/>
                <a:ea typeface="Roboto"/>
                <a:cs typeface="Roboto"/>
                <a:sym typeface="Roboto"/>
              </a:rPr>
              <a:t>Remote Student </a:t>
            </a:r>
            <a:br>
              <a:rPr lang="en" sz="1600">
                <a:solidFill>
                  <a:schemeClr val="lt1"/>
                </a:solidFill>
                <a:latin typeface="Roboto"/>
                <a:ea typeface="Roboto"/>
                <a:cs typeface="Roboto"/>
                <a:sym typeface="Roboto"/>
              </a:rPr>
            </a:br>
            <a:r>
              <a:rPr lang="en" sz="1600">
                <a:solidFill>
                  <a:schemeClr val="lt1"/>
                </a:solidFill>
                <a:latin typeface="Roboto"/>
                <a:ea typeface="Roboto"/>
                <a:cs typeface="Roboto"/>
                <a:sym typeface="Roboto"/>
              </a:rPr>
              <a:t>Learning Expectations</a:t>
            </a:r>
            <a:endParaRPr sz="1600">
              <a:solidFill>
                <a:schemeClr val="lt1"/>
              </a:solidFill>
              <a:latin typeface="Roboto"/>
              <a:ea typeface="Roboto"/>
              <a:cs typeface="Roboto"/>
              <a:sym typeface="Roboto"/>
            </a:endParaRPr>
          </a:p>
        </p:txBody>
      </p:sp>
      <p:pic>
        <p:nvPicPr>
          <p:cNvPr id="105" name="Google Shape;105;p18"/>
          <p:cNvPicPr preferRelativeResize="0"/>
          <p:nvPr/>
        </p:nvPicPr>
        <p:blipFill>
          <a:blip r:embed="rId3">
            <a:alphaModFix/>
          </a:blip>
          <a:stretch>
            <a:fillRect/>
          </a:stretch>
        </p:blipFill>
        <p:spPr>
          <a:xfrm>
            <a:off x="2541025" y="448375"/>
            <a:ext cx="5026325" cy="4250399"/>
          </a:xfrm>
          <a:prstGeom prst="rect">
            <a:avLst/>
          </a:prstGeom>
          <a:noFill/>
          <a:ln>
            <a:noFill/>
          </a:ln>
          <a:effectLst>
            <a:outerShdw blurRad="57150" dist="19050" dir="5400000" algn="bl" rotWithShape="0">
              <a:srgbClr val="000000">
                <a:alpha val="50000"/>
              </a:srgbClr>
            </a:outerShdw>
          </a:effectLst>
        </p:spPr>
      </p:pic>
      <p:sp>
        <p:nvSpPr>
          <p:cNvPr id="106" name="Google Shape;106;p18"/>
          <p:cNvSpPr txBox="1"/>
          <p:nvPr/>
        </p:nvSpPr>
        <p:spPr>
          <a:xfrm>
            <a:off x="3281789" y="4743300"/>
            <a:ext cx="3544800" cy="40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 u="sng">
                <a:solidFill>
                  <a:schemeClr val="hlink"/>
                </a:solidFill>
                <a:highlight>
                  <a:srgbClr val="FFFFFF"/>
                </a:highlight>
                <a:hlinkClick r:id="rId4"/>
              </a:rPr>
              <a:t>https://wakelet.com/i/invite?code=c22f970</a:t>
            </a:r>
            <a:endParaRPr u="sng">
              <a:solidFill>
                <a:schemeClr val="hlink"/>
              </a:solidFill>
              <a:highlight>
                <a:srgbClr val="FFFFFF"/>
              </a:highligh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10"/>
        <p:cNvGrpSpPr/>
        <p:nvPr/>
      </p:nvGrpSpPr>
      <p:grpSpPr>
        <a:xfrm>
          <a:off x="0" y="0"/>
          <a:ext cx="0" cy="0"/>
          <a:chOff x="0" y="0"/>
          <a:chExt cx="0" cy="0"/>
        </a:xfrm>
      </p:grpSpPr>
      <p:sp>
        <p:nvSpPr>
          <p:cNvPr id="111" name="Google Shape;111;p19"/>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General Academic Technology Support</a:t>
            </a:r>
            <a:endParaRPr/>
          </a:p>
        </p:txBody>
      </p:sp>
      <p:pic>
        <p:nvPicPr>
          <p:cNvPr id="112" name="Google Shape;112;p19"/>
          <p:cNvPicPr preferRelativeResize="0"/>
          <p:nvPr/>
        </p:nvPicPr>
        <p:blipFill>
          <a:blip r:embed="rId3">
            <a:alphaModFix/>
          </a:blip>
          <a:stretch>
            <a:fillRect/>
          </a:stretch>
        </p:blipFill>
        <p:spPr>
          <a:xfrm>
            <a:off x="220725" y="1853837"/>
            <a:ext cx="4955874" cy="2955275"/>
          </a:xfrm>
          <a:prstGeom prst="rect">
            <a:avLst/>
          </a:prstGeom>
          <a:noFill/>
          <a:ln>
            <a:noFill/>
          </a:ln>
          <a:effectLst>
            <a:outerShdw blurRad="57150" dist="19050" dir="5400000" algn="bl" rotWithShape="0">
              <a:srgbClr val="000000">
                <a:alpha val="50000"/>
              </a:srgbClr>
            </a:outerShdw>
          </a:effectLst>
        </p:spPr>
      </p:pic>
      <p:sp>
        <p:nvSpPr>
          <p:cNvPr id="113" name="Google Shape;113;p19"/>
          <p:cNvSpPr txBox="1"/>
          <p:nvPr/>
        </p:nvSpPr>
        <p:spPr>
          <a:xfrm>
            <a:off x="5253850" y="1832225"/>
            <a:ext cx="3819000" cy="2998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 sz="1100" b="1"/>
              <a:t>Tommie</a:t>
            </a:r>
            <a:r>
              <a:rPr lang="en" sz="1100"/>
              <a:t> </a:t>
            </a:r>
            <a:r>
              <a:rPr lang="en" sz="1100" b="1"/>
              <a:t>Tech </a:t>
            </a:r>
            <a:r>
              <a:rPr lang="en" sz="1100"/>
              <a:t>invites students to:</a:t>
            </a:r>
            <a:endParaRPr sz="1100"/>
          </a:p>
          <a:p>
            <a:pPr marL="457200" lvl="0" indent="-298450" algn="l" rtl="0">
              <a:lnSpc>
                <a:spcPct val="115000"/>
              </a:lnSpc>
              <a:spcBef>
                <a:spcPts val="1200"/>
              </a:spcBef>
              <a:spcAft>
                <a:spcPts val="0"/>
              </a:spcAft>
              <a:buSzPts val="1100"/>
              <a:buChar char="●"/>
            </a:pPr>
            <a:r>
              <a:rPr lang="en" sz="1100"/>
              <a:t>learn about key tech systems such as Canvas, Zoom, Murphy, Office 365, and OneStThomas;</a:t>
            </a:r>
            <a:endParaRPr sz="1100"/>
          </a:p>
          <a:p>
            <a:pPr marL="457200" lvl="0" indent="-298450" algn="l" rtl="0">
              <a:lnSpc>
                <a:spcPct val="115000"/>
              </a:lnSpc>
              <a:spcBef>
                <a:spcPts val="0"/>
              </a:spcBef>
              <a:spcAft>
                <a:spcPts val="0"/>
              </a:spcAft>
              <a:buSzPts val="1100"/>
              <a:buChar char="●"/>
            </a:pPr>
            <a:r>
              <a:rPr lang="en" sz="1100"/>
              <a:t>set up their devices including free apps to download;</a:t>
            </a:r>
            <a:endParaRPr sz="1100"/>
          </a:p>
          <a:p>
            <a:pPr marL="457200" lvl="0" indent="-298450" algn="l" rtl="0">
              <a:lnSpc>
                <a:spcPct val="115000"/>
              </a:lnSpc>
              <a:spcBef>
                <a:spcPts val="0"/>
              </a:spcBef>
              <a:spcAft>
                <a:spcPts val="0"/>
              </a:spcAft>
              <a:buSzPts val="1100"/>
              <a:buChar char="●"/>
            </a:pPr>
            <a:r>
              <a:rPr lang="en" sz="1100"/>
              <a:t>practice with technology tools; and</a:t>
            </a:r>
            <a:endParaRPr sz="1100"/>
          </a:p>
          <a:p>
            <a:pPr marL="457200" lvl="0" indent="-298450" algn="l" rtl="0">
              <a:lnSpc>
                <a:spcPct val="115000"/>
              </a:lnSpc>
              <a:spcBef>
                <a:spcPts val="0"/>
              </a:spcBef>
              <a:spcAft>
                <a:spcPts val="0"/>
              </a:spcAft>
              <a:buSzPts val="1100"/>
              <a:buChar char="●"/>
            </a:pPr>
            <a:r>
              <a:rPr lang="en" sz="1100"/>
              <a:t>locate additional resources while learning online.</a:t>
            </a:r>
            <a:endParaRPr sz="1100"/>
          </a:p>
          <a:p>
            <a:pPr marL="0" lvl="0" indent="0" algn="l" rtl="0">
              <a:lnSpc>
                <a:spcPct val="115000"/>
              </a:lnSpc>
              <a:spcBef>
                <a:spcPts val="1200"/>
              </a:spcBef>
              <a:spcAft>
                <a:spcPts val="1200"/>
              </a:spcAft>
              <a:buNone/>
            </a:pPr>
            <a:r>
              <a:rPr lang="en" sz="1100"/>
              <a:t>Tommie Tech includes </a:t>
            </a:r>
            <a:r>
              <a:rPr lang="en" sz="1100" b="1"/>
              <a:t>videos, tutorials, and optional activitie</a:t>
            </a:r>
            <a:r>
              <a:rPr lang="en" sz="1100"/>
              <a:t>s so that students start their classes knowing how to upload assignments, set their notifications, find 24/7 help, and more. </a:t>
            </a:r>
            <a:r>
              <a:rPr lang="en" sz="1100" b="1"/>
              <a:t>Tommie Tech</a:t>
            </a:r>
            <a:r>
              <a:rPr lang="en" sz="1100"/>
              <a:t> </a:t>
            </a:r>
            <a:r>
              <a:rPr lang="en" sz="1100" b="1"/>
              <a:t>Site Facilitators</a:t>
            </a:r>
            <a:r>
              <a:rPr lang="en" sz="1100"/>
              <a:t> are available (daily) to participate in discussion and respond to questions.</a:t>
            </a:r>
            <a:endParaRPr sz="11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17"/>
        <p:cNvGrpSpPr/>
        <p:nvPr/>
      </p:nvGrpSpPr>
      <p:grpSpPr>
        <a:xfrm>
          <a:off x="0" y="0"/>
          <a:ext cx="0" cy="0"/>
          <a:chOff x="0" y="0"/>
          <a:chExt cx="0" cy="0"/>
        </a:xfrm>
      </p:grpSpPr>
      <p:sp>
        <p:nvSpPr>
          <p:cNvPr id="118" name="Google Shape;118;p20"/>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The Student Perspective</a:t>
            </a:r>
            <a:endParaRPr/>
          </a:p>
        </p:txBody>
      </p:sp>
      <p:sp>
        <p:nvSpPr>
          <p:cNvPr id="119" name="Google Shape;119;p20"/>
          <p:cNvSpPr txBox="1">
            <a:spLocks noGrp="1"/>
          </p:cNvSpPr>
          <p:nvPr>
            <p:ph type="body" idx="1"/>
          </p:nvPr>
        </p:nvSpPr>
        <p:spPr>
          <a:xfrm>
            <a:off x="471900" y="1919075"/>
            <a:ext cx="8222100" cy="3342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endParaRPr/>
          </a:p>
          <a:p>
            <a:pPr marL="0" lvl="0" indent="0" algn="l" rtl="0">
              <a:spcBef>
                <a:spcPts val="1200"/>
              </a:spcBef>
              <a:spcAft>
                <a:spcPts val="0"/>
              </a:spcAft>
              <a:buNone/>
            </a:pPr>
            <a:endParaRPr/>
          </a:p>
          <a:p>
            <a:pPr marL="457200" lvl="0" indent="0" algn="l" rtl="0">
              <a:spcBef>
                <a:spcPts val="1200"/>
              </a:spcBef>
              <a:spcAft>
                <a:spcPts val="1200"/>
              </a:spcAft>
              <a:buNone/>
            </a:pPr>
            <a:endParaRPr/>
          </a:p>
        </p:txBody>
      </p:sp>
      <p:sp>
        <p:nvSpPr>
          <p:cNvPr id="120" name="Google Shape;120;p20"/>
          <p:cNvSpPr txBox="1"/>
          <p:nvPr/>
        </p:nvSpPr>
        <p:spPr>
          <a:xfrm>
            <a:off x="-125" y="1745325"/>
            <a:ext cx="9144000" cy="50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100">
                <a:latin typeface="Roboto"/>
                <a:ea typeface="Roboto"/>
                <a:cs typeface="Roboto"/>
                <a:sym typeface="Roboto"/>
              </a:rPr>
              <a:t>“What do I need to help me be a successful HyFlex learner?”</a:t>
            </a:r>
            <a:endParaRPr sz="2100">
              <a:latin typeface="Roboto"/>
              <a:ea typeface="Roboto"/>
              <a:cs typeface="Roboto"/>
              <a:sym typeface="Roboto"/>
            </a:endParaRPr>
          </a:p>
        </p:txBody>
      </p:sp>
      <p:pic>
        <p:nvPicPr>
          <p:cNvPr id="121" name="Google Shape;121;p20" title="student studying on top of a building"/>
          <p:cNvPicPr preferRelativeResize="0"/>
          <p:nvPr/>
        </p:nvPicPr>
        <p:blipFill>
          <a:blip r:embed="rId3">
            <a:alphaModFix/>
          </a:blip>
          <a:stretch>
            <a:fillRect/>
          </a:stretch>
        </p:blipFill>
        <p:spPr>
          <a:xfrm>
            <a:off x="2647713" y="2384425"/>
            <a:ext cx="3848575" cy="256700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25"/>
        <p:cNvGrpSpPr/>
        <p:nvPr/>
      </p:nvGrpSpPr>
      <p:grpSpPr>
        <a:xfrm>
          <a:off x="0" y="0"/>
          <a:ext cx="0" cy="0"/>
          <a:chOff x="0" y="0"/>
          <a:chExt cx="0" cy="0"/>
        </a:xfrm>
      </p:grpSpPr>
      <p:sp>
        <p:nvSpPr>
          <p:cNvPr id="126" name="Google Shape;126;p21"/>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Decision </a:t>
            </a:r>
            <a:br>
              <a:rPr lang="en"/>
            </a:br>
            <a:r>
              <a:rPr lang="en"/>
              <a:t>Tree</a:t>
            </a:r>
            <a:endParaRPr/>
          </a:p>
        </p:txBody>
      </p:sp>
      <p:pic>
        <p:nvPicPr>
          <p:cNvPr id="127" name="Google Shape;127;p21"/>
          <p:cNvPicPr preferRelativeResize="0"/>
          <p:nvPr/>
        </p:nvPicPr>
        <p:blipFill>
          <a:blip r:embed="rId3">
            <a:alphaModFix/>
          </a:blip>
          <a:stretch>
            <a:fillRect/>
          </a:stretch>
        </p:blipFill>
        <p:spPr>
          <a:xfrm>
            <a:off x="2062625" y="299975"/>
            <a:ext cx="6852101" cy="4709276"/>
          </a:xfrm>
          <a:prstGeom prst="rect">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pic>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1A237E"/>
      </a:accent5>
      <a:accent6>
        <a:srgbClr val="F4B400"/>
      </a:accent6>
      <a:hlink>
        <a:srgbClr val="1A237E"/>
      </a:hlink>
      <a:folHlink>
        <a:srgbClr val="1A23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726</Words>
  <Application>Microsoft Macintosh PowerPoint</Application>
  <PresentationFormat>On-screen Show (16:9)</PresentationFormat>
  <Paragraphs>58</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Roboto</vt:lpstr>
      <vt:lpstr>Calibri</vt:lpstr>
      <vt:lpstr>Arial</vt:lpstr>
      <vt:lpstr>Material</vt:lpstr>
      <vt:lpstr>HyFlex Learning Community Webinar</vt:lpstr>
      <vt:lpstr>Welcome!</vt:lpstr>
      <vt:lpstr>Poll: Role</vt:lpstr>
      <vt:lpstr>Poll: Current Support</vt:lpstr>
      <vt:lpstr>Sample Student Support Documents  </vt:lpstr>
      <vt:lpstr>Wakelet Collection </vt:lpstr>
      <vt:lpstr>General Academic Technology Support</vt:lpstr>
      <vt:lpstr>The Student Perspective</vt:lpstr>
      <vt:lpstr>Decision  Tree</vt:lpstr>
      <vt:lpstr>Collaborative Support Document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HyFlex Learning Community Webinar</dc:title>
  <cp:lastModifiedBy>Brian J Beatty</cp:lastModifiedBy>
  <cp:revision>1</cp:revision>
  <dcterms:modified xsi:type="dcterms:W3CDTF">2021-07-09T17:09:09Z</dcterms:modified>
</cp:coreProperties>
</file>